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5"/>
    <p:sldMasterId id="2147483781" r:id="rId6"/>
  </p:sldMasterIdLst>
  <p:notesMasterIdLst>
    <p:notesMasterId r:id="rId23"/>
  </p:notesMasterIdLst>
  <p:handoutMasterIdLst>
    <p:handoutMasterId r:id="rId24"/>
  </p:handoutMasterIdLst>
  <p:sldIdLst>
    <p:sldId id="553" r:id="rId7"/>
    <p:sldId id="554" r:id="rId8"/>
    <p:sldId id="555" r:id="rId9"/>
    <p:sldId id="556" r:id="rId10"/>
    <p:sldId id="557" r:id="rId11"/>
    <p:sldId id="558" r:id="rId12"/>
    <p:sldId id="559" r:id="rId13"/>
    <p:sldId id="570" r:id="rId14"/>
    <p:sldId id="560" r:id="rId15"/>
    <p:sldId id="561" r:id="rId16"/>
    <p:sldId id="562" r:id="rId17"/>
    <p:sldId id="563" r:id="rId18"/>
    <p:sldId id="564" r:id="rId19"/>
    <p:sldId id="566" r:id="rId20"/>
    <p:sldId id="567" r:id="rId21"/>
    <p:sldId id="569" r:id="rId22"/>
  </p:sldIdLst>
  <p:sldSz cx="9144000" cy="6858000" type="screen4x3"/>
  <p:notesSz cx="7053263" cy="9372600"/>
  <p:custDataLst>
    <p:tags r:id="rId25"/>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MC" initials="U" lastIdx="3" clrIdx="0"/>
  <p:cmAuthor id="1" name="Jonathan Lucas (US - NC)" initials="JL" lastIdx="1" clrIdx="1"/>
  <p:cmAuthor id="2" name="Ashley Mayo" initials="AM" lastIdx="18" clrIdx="2">
    <p:extLst/>
  </p:cmAuthor>
  <p:cmAuthor id="3" name="Jennifer Balkus" initials="" lastIdx="0" clrIdx="3"/>
  <p:cmAuthor id="4" name="Rachel Scheckter" initials="RS"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74"/>
    <a:srgbClr val="92D050"/>
    <a:srgbClr val="F3F3F3"/>
    <a:srgbClr val="F0DCF0"/>
    <a:srgbClr val="FFE1FF"/>
    <a:srgbClr val="9A004D"/>
    <a:srgbClr val="660033"/>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54244" autoAdjust="0"/>
  </p:normalViewPr>
  <p:slideViewPr>
    <p:cSldViewPr>
      <p:cViewPr>
        <p:scale>
          <a:sx n="52" d="100"/>
          <a:sy n="52" d="100"/>
        </p:scale>
        <p:origin x="-2364" y="-48"/>
      </p:cViewPr>
      <p:guideLst>
        <p:guide orient="horz" pos="2160"/>
        <p:guide pos="2880"/>
      </p:guideLst>
    </p:cSldViewPr>
  </p:slideViewPr>
  <p:outlineViewPr>
    <p:cViewPr>
      <p:scale>
        <a:sx n="33" d="100"/>
        <a:sy n="33" d="100"/>
      </p:scale>
      <p:origin x="0" y="-246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56255" cy="46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22" tIns="46961" rIns="93922" bIns="46961" numCol="1" anchor="t" anchorCtr="0" compatLnSpc="1">
            <a:prstTxWarp prst="textNoShape">
              <a:avLst/>
            </a:prstTxWarp>
          </a:bodyPr>
          <a:lstStyle>
            <a:lvl1pPr defTabSz="938666" eaLnBrk="1" hangingPunct="1">
              <a:defRPr sz="1200">
                <a:latin typeface="Arial" charset="0"/>
              </a:defRPr>
            </a:lvl1pPr>
          </a:lstStyle>
          <a:p>
            <a:endParaRPr lang="en-US"/>
          </a:p>
        </p:txBody>
      </p:sp>
      <p:sp>
        <p:nvSpPr>
          <p:cNvPr id="60419" name="Rectangle 3"/>
          <p:cNvSpPr>
            <a:spLocks noGrp="1" noChangeArrowheads="1"/>
          </p:cNvSpPr>
          <p:nvPr>
            <p:ph type="dt" sz="quarter" idx="1"/>
          </p:nvPr>
        </p:nvSpPr>
        <p:spPr bwMode="auto">
          <a:xfrm>
            <a:off x="3995416" y="0"/>
            <a:ext cx="3056255" cy="46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22" tIns="46961" rIns="93922" bIns="46961" numCol="1" anchor="t" anchorCtr="0" compatLnSpc="1">
            <a:prstTxWarp prst="textNoShape">
              <a:avLst/>
            </a:prstTxWarp>
          </a:bodyPr>
          <a:lstStyle>
            <a:lvl1pPr algn="r" defTabSz="938666" eaLnBrk="1" hangingPunct="1">
              <a:defRPr sz="1200">
                <a:latin typeface="Arial" charset="0"/>
              </a:defRPr>
            </a:lvl1pPr>
          </a:lstStyle>
          <a:p>
            <a:endParaRPr lang="en-US"/>
          </a:p>
        </p:txBody>
      </p:sp>
      <p:sp>
        <p:nvSpPr>
          <p:cNvPr id="60420" name="Rectangle 4"/>
          <p:cNvSpPr>
            <a:spLocks noGrp="1" noChangeArrowheads="1"/>
          </p:cNvSpPr>
          <p:nvPr>
            <p:ph type="ftr" sz="quarter" idx="2"/>
          </p:nvPr>
        </p:nvSpPr>
        <p:spPr bwMode="auto">
          <a:xfrm>
            <a:off x="0" y="8903009"/>
            <a:ext cx="3056255" cy="46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22" tIns="46961" rIns="93922" bIns="46961" numCol="1" anchor="b" anchorCtr="0" compatLnSpc="1">
            <a:prstTxWarp prst="textNoShape">
              <a:avLst/>
            </a:prstTxWarp>
          </a:bodyPr>
          <a:lstStyle>
            <a:lvl1pPr defTabSz="938666" eaLnBrk="1" hangingPunct="1">
              <a:defRPr sz="1200">
                <a:latin typeface="Arial" charset="0"/>
              </a:defRPr>
            </a:lvl1pPr>
          </a:lstStyle>
          <a:p>
            <a:endParaRPr lang="en-US"/>
          </a:p>
        </p:txBody>
      </p:sp>
      <p:sp>
        <p:nvSpPr>
          <p:cNvPr id="60421" name="Rectangle 5"/>
          <p:cNvSpPr>
            <a:spLocks noGrp="1" noChangeArrowheads="1"/>
          </p:cNvSpPr>
          <p:nvPr>
            <p:ph type="sldNum" sz="quarter" idx="3"/>
          </p:nvPr>
        </p:nvSpPr>
        <p:spPr bwMode="auto">
          <a:xfrm>
            <a:off x="3995416" y="8903009"/>
            <a:ext cx="3056255" cy="46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22" tIns="46961" rIns="93922" bIns="46961" numCol="1" anchor="b" anchorCtr="0" compatLnSpc="1">
            <a:prstTxWarp prst="textNoShape">
              <a:avLst/>
            </a:prstTxWarp>
          </a:bodyPr>
          <a:lstStyle>
            <a:lvl1pPr algn="r" defTabSz="938666" eaLnBrk="1" hangingPunct="1">
              <a:defRPr sz="1200">
                <a:latin typeface="Arial" charset="0"/>
              </a:defRPr>
            </a:lvl1pPr>
          </a:lstStyle>
          <a:p>
            <a:fld id="{DD931C95-467B-4A1F-BFF3-FF0BDF1B45A5}" type="slidenum">
              <a:rPr lang="en-US"/>
              <a:pPr/>
              <a:t>‹#›</a:t>
            </a:fld>
            <a:endParaRPr lang="en-US"/>
          </a:p>
        </p:txBody>
      </p:sp>
    </p:spTree>
    <p:extLst>
      <p:ext uri="{BB962C8B-B14F-4D97-AF65-F5344CB8AC3E}">
        <p14:creationId xmlns:p14="http://schemas.microsoft.com/office/powerpoint/2010/main" val="3996251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255" cy="467989"/>
          </a:xfrm>
          <a:prstGeom prst="rect">
            <a:avLst/>
          </a:prstGeom>
        </p:spPr>
        <p:txBody>
          <a:bodyPr vert="horz" lIns="92108" tIns="46054" rIns="92108" bIns="46054" rtlCol="0"/>
          <a:lstStyle>
            <a:lvl1pPr algn="l">
              <a:defRPr sz="1200"/>
            </a:lvl1pPr>
          </a:lstStyle>
          <a:p>
            <a:endParaRPr lang="en-US"/>
          </a:p>
        </p:txBody>
      </p:sp>
      <p:sp>
        <p:nvSpPr>
          <p:cNvPr id="3" name="Date Placeholder 2"/>
          <p:cNvSpPr>
            <a:spLocks noGrp="1"/>
          </p:cNvSpPr>
          <p:nvPr>
            <p:ph type="dt" idx="1"/>
          </p:nvPr>
        </p:nvSpPr>
        <p:spPr>
          <a:xfrm>
            <a:off x="3995416" y="0"/>
            <a:ext cx="3056255" cy="467989"/>
          </a:xfrm>
          <a:prstGeom prst="rect">
            <a:avLst/>
          </a:prstGeom>
        </p:spPr>
        <p:txBody>
          <a:bodyPr vert="horz" lIns="92108" tIns="46054" rIns="92108" bIns="46054" rtlCol="0"/>
          <a:lstStyle>
            <a:lvl1pPr algn="r">
              <a:defRPr sz="1200"/>
            </a:lvl1pPr>
          </a:lstStyle>
          <a:p>
            <a:fld id="{B952C7B8-868C-48F0-ACF3-0F448B8F976C}" type="datetimeFigureOut">
              <a:rPr lang="en-US" smtClean="0"/>
              <a:pPr/>
              <a:t>7/13/2016</a:t>
            </a:fld>
            <a:endParaRPr lang="en-US"/>
          </a:p>
        </p:txBody>
      </p:sp>
      <p:sp>
        <p:nvSpPr>
          <p:cNvPr id="4" name="Slide Image Placeholder 3"/>
          <p:cNvSpPr>
            <a:spLocks noGrp="1" noRot="1" noChangeAspect="1"/>
          </p:cNvSpPr>
          <p:nvPr>
            <p:ph type="sldImg" idx="2"/>
          </p:nvPr>
        </p:nvSpPr>
        <p:spPr>
          <a:xfrm>
            <a:off x="1184275" y="704850"/>
            <a:ext cx="4686300" cy="3514725"/>
          </a:xfrm>
          <a:prstGeom prst="rect">
            <a:avLst/>
          </a:prstGeom>
          <a:noFill/>
          <a:ln w="12700">
            <a:solidFill>
              <a:prstClr val="black"/>
            </a:solidFill>
          </a:ln>
        </p:spPr>
        <p:txBody>
          <a:bodyPr vert="horz" lIns="92108" tIns="46054" rIns="92108" bIns="46054" rtlCol="0" anchor="ctr"/>
          <a:lstStyle/>
          <a:p>
            <a:endParaRPr lang="en-US"/>
          </a:p>
        </p:txBody>
      </p:sp>
      <p:sp>
        <p:nvSpPr>
          <p:cNvPr id="5" name="Notes Placeholder 4"/>
          <p:cNvSpPr>
            <a:spLocks noGrp="1"/>
          </p:cNvSpPr>
          <p:nvPr>
            <p:ph type="body" sz="quarter" idx="3"/>
          </p:nvPr>
        </p:nvSpPr>
        <p:spPr>
          <a:xfrm>
            <a:off x="705168" y="4452306"/>
            <a:ext cx="5642928" cy="4216709"/>
          </a:xfrm>
          <a:prstGeom prst="rect">
            <a:avLst/>
          </a:prstGeom>
        </p:spPr>
        <p:txBody>
          <a:bodyPr vert="horz" lIns="92108" tIns="46054" rIns="92108" bIns="460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3009"/>
            <a:ext cx="3056255" cy="467989"/>
          </a:xfrm>
          <a:prstGeom prst="rect">
            <a:avLst/>
          </a:prstGeom>
        </p:spPr>
        <p:txBody>
          <a:bodyPr vert="horz" lIns="92108" tIns="46054" rIns="92108" bIns="46054" rtlCol="0" anchor="b"/>
          <a:lstStyle>
            <a:lvl1pPr algn="l">
              <a:defRPr sz="1200"/>
            </a:lvl1pPr>
          </a:lstStyle>
          <a:p>
            <a:endParaRPr lang="en-US"/>
          </a:p>
        </p:txBody>
      </p:sp>
      <p:sp>
        <p:nvSpPr>
          <p:cNvPr id="7" name="Slide Number Placeholder 6"/>
          <p:cNvSpPr>
            <a:spLocks noGrp="1"/>
          </p:cNvSpPr>
          <p:nvPr>
            <p:ph type="sldNum" sz="quarter" idx="5"/>
          </p:nvPr>
        </p:nvSpPr>
        <p:spPr>
          <a:xfrm>
            <a:off x="3995416" y="8903009"/>
            <a:ext cx="3056255" cy="467989"/>
          </a:xfrm>
          <a:prstGeom prst="rect">
            <a:avLst/>
          </a:prstGeom>
        </p:spPr>
        <p:txBody>
          <a:bodyPr vert="horz" lIns="92108" tIns="46054" rIns="92108" bIns="46054" rtlCol="0" anchor="b"/>
          <a:lstStyle>
            <a:lvl1pPr algn="r">
              <a:defRPr sz="1200"/>
            </a:lvl1pPr>
          </a:lstStyle>
          <a:p>
            <a:fld id="{58EA83C3-4F95-4190-8379-F5EE4652D91D}" type="slidenum">
              <a:rPr lang="en-US" smtClean="0"/>
              <a:pPr/>
              <a:t>‹#›</a:t>
            </a:fld>
            <a:endParaRPr lang="en-US"/>
          </a:p>
        </p:txBody>
      </p:sp>
    </p:spTree>
    <p:extLst>
      <p:ext uri="{BB962C8B-B14F-4D97-AF65-F5344CB8AC3E}">
        <p14:creationId xmlns:p14="http://schemas.microsoft.com/office/powerpoint/2010/main" val="338759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6911641-9FD0-4216-B060-4FE1EBA47BEF}" type="slidenum">
              <a:rPr lang="en-US" smtClean="0"/>
              <a:pPr>
                <a:defRPr/>
              </a:pPr>
              <a:t>1</a:t>
            </a:fld>
            <a:endParaRPr lang="en-US" dirty="0"/>
          </a:p>
        </p:txBody>
      </p:sp>
    </p:spTree>
    <p:extLst>
      <p:ext uri="{BB962C8B-B14F-4D97-AF65-F5344CB8AC3E}">
        <p14:creationId xmlns:p14="http://schemas.microsoft.com/office/powerpoint/2010/main" val="1451085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58908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a:p>
          <a:p>
            <a:pPr eaLnBrk="1" hangingPunct="1"/>
            <a:endParaRPr lang="en-US" dirty="0"/>
          </a:p>
        </p:txBody>
      </p:sp>
    </p:spTree>
    <p:extLst>
      <p:ext uri="{BB962C8B-B14F-4D97-AF65-F5344CB8AC3E}">
        <p14:creationId xmlns:p14="http://schemas.microsoft.com/office/powerpoint/2010/main" val="36637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97307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6911641-9FD0-4216-B060-4FE1EBA47BEF}" type="slidenum">
              <a:rPr lang="en-US" smtClean="0"/>
              <a:pPr>
                <a:defRPr/>
              </a:pPr>
              <a:t>14</a:t>
            </a:fld>
            <a:endParaRPr lang="en-US" dirty="0"/>
          </a:p>
        </p:txBody>
      </p:sp>
    </p:spTree>
    <p:extLst>
      <p:ext uri="{BB962C8B-B14F-4D97-AF65-F5344CB8AC3E}">
        <p14:creationId xmlns:p14="http://schemas.microsoft.com/office/powerpoint/2010/main" val="437331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z="1100" dirty="0"/>
          </a:p>
        </p:txBody>
      </p:sp>
    </p:spTree>
    <p:extLst>
      <p:ext uri="{BB962C8B-B14F-4D97-AF65-F5344CB8AC3E}">
        <p14:creationId xmlns:p14="http://schemas.microsoft.com/office/powerpoint/2010/main" val="290265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880255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18964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139770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US" sz="1200" kern="1200" dirty="0">
                <a:solidFill>
                  <a:schemeClr val="tx1"/>
                </a:solidFill>
                <a:effectLst/>
                <a:latin typeface="+mn-lt"/>
                <a:ea typeface="+mn-ea"/>
                <a:cs typeface="+mn-cs"/>
              </a:rPr>
              <a:t>These listings can be provided by MTN to the sites on request.  Sites should request these PD listings from SCHARP at least two weeks prior to the planned date of submission to their local IRBs/ECs.</a:t>
            </a:r>
            <a:endParaRPr lang="en-US" dirty="0"/>
          </a:p>
        </p:txBody>
      </p:sp>
    </p:spTree>
    <p:extLst>
      <p:ext uri="{BB962C8B-B14F-4D97-AF65-F5344CB8AC3E}">
        <p14:creationId xmlns:p14="http://schemas.microsoft.com/office/powerpoint/2010/main" val="2759741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is a trigger question for this form. If there are any protocol deviations to occur, selecting yes will open up the form. </a:t>
            </a: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5</a:t>
            </a:fld>
            <a:endParaRPr lang="en-US"/>
          </a:p>
        </p:txBody>
      </p:sp>
    </p:spTree>
    <p:extLst>
      <p:ext uri="{BB962C8B-B14F-4D97-AF65-F5344CB8AC3E}">
        <p14:creationId xmlns:p14="http://schemas.microsoft.com/office/powerpoint/2010/main" val="2402678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a:p>
          <a:p>
            <a:pPr eaLnBrk="1" hangingPunct="1"/>
            <a:endParaRPr lang="en-US" dirty="0"/>
          </a:p>
        </p:txBody>
      </p:sp>
    </p:spTree>
    <p:extLst>
      <p:ext uri="{BB962C8B-B14F-4D97-AF65-F5344CB8AC3E}">
        <p14:creationId xmlns:p14="http://schemas.microsoft.com/office/powerpoint/2010/main" val="3974031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247704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10340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t>
            </a:r>
            <a:r>
              <a:rPr lang="en-US" dirty="0" smtClean="0"/>
              <a:t>deviations</a:t>
            </a:r>
            <a:r>
              <a:rPr lang="en-US" baseline="0" dirty="0" smtClean="0"/>
              <a:t> </a:t>
            </a:r>
            <a:r>
              <a:rPr lang="en-US" baseline="0" dirty="0"/>
              <a:t>not applicable to HOPE </a:t>
            </a:r>
            <a:r>
              <a:rPr lang="en-US" baseline="0" dirty="0" smtClean="0"/>
              <a:t>will not be available. This is now a drop down menu in </a:t>
            </a:r>
            <a:r>
              <a:rPr lang="en-US" baseline="0" dirty="0" err="1" smtClean="0"/>
              <a:t>Medidata</a:t>
            </a:r>
            <a:r>
              <a:rPr lang="en-US" baseline="0" dirty="0" smtClean="0"/>
              <a:t> Rave and no number codes will be entered. </a:t>
            </a: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10</a:t>
            </a:fld>
            <a:endParaRPr lang="en-US"/>
          </a:p>
        </p:txBody>
      </p:sp>
    </p:spTree>
    <p:extLst>
      <p:ext uri="{BB962C8B-B14F-4D97-AF65-F5344CB8AC3E}">
        <p14:creationId xmlns:p14="http://schemas.microsoft.com/office/powerpoint/2010/main" val="1324212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3962400" y="1371600"/>
            <a:ext cx="47244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3"/>
          <p:cNvSpPr>
            <a:spLocks noGrp="1"/>
          </p:cNvSpPr>
          <p:nvPr>
            <p:ph type="title"/>
          </p:nvPr>
        </p:nvSpPr>
        <p:spPr>
          <a:xfrm>
            <a:off x="381000" y="1371600"/>
            <a:ext cx="2743200" cy="3581400"/>
          </a:xfrm>
        </p:spPr>
        <p:txBody>
          <a:bodyPr anchor="t"/>
          <a:lstStyle>
            <a:lvl1pPr algn="r">
              <a:defRPr>
                <a:solidFill>
                  <a:schemeClr val="accent1"/>
                </a:solidFill>
              </a:defRPr>
            </a:lvl1pPr>
          </a:lstStyle>
          <a:p>
            <a:r>
              <a:rPr lang="en-US" dirty="0"/>
              <a:t>Click to edit Master title style</a:t>
            </a:r>
          </a:p>
        </p:txBody>
      </p:sp>
      <p:cxnSp>
        <p:nvCxnSpPr>
          <p:cNvPr id="10" name="Straight Connector 9"/>
          <p:cNvCxnSpPr/>
          <p:nvPr userDrawn="1"/>
        </p:nvCxnSpPr>
        <p:spPr>
          <a:xfrm rot="5400000">
            <a:off x="1440140" y="3694906"/>
            <a:ext cx="4648200" cy="1588"/>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737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02211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922588"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2951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7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441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348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298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7837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0139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8737600" y="152400"/>
            <a:ext cx="2286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58" name="Rectangle 10"/>
          <p:cNvSpPr>
            <a:spLocks noChangeArrowheads="1"/>
          </p:cNvSpPr>
          <p:nvPr/>
        </p:nvSpPr>
        <p:spPr bwMode="auto">
          <a:xfrm>
            <a:off x="279400" y="152400"/>
            <a:ext cx="8455025"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59" name="Rectangle 11"/>
          <p:cNvSpPr>
            <a:spLocks noChangeArrowheads="1"/>
          </p:cNvSpPr>
          <p:nvPr/>
        </p:nvSpPr>
        <p:spPr bwMode="auto">
          <a:xfrm>
            <a:off x="279400" y="338742"/>
            <a:ext cx="8455025"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60" name="Rectangle 12"/>
          <p:cNvSpPr>
            <a:spLocks noChangeArrowheads="1"/>
          </p:cNvSpPr>
          <p:nvPr/>
        </p:nvSpPr>
        <p:spPr bwMode="auto">
          <a:xfrm>
            <a:off x="8737600" y="338742"/>
            <a:ext cx="2286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6096000"/>
            <a:ext cx="1169988"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524937"/>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7/13/2016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399334896"/>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362200"/>
            <a:ext cx="7696200" cy="1066800"/>
          </a:xfrm>
        </p:spPr>
        <p:txBody>
          <a:bodyPr/>
          <a:lstStyle/>
          <a:p>
            <a:r>
              <a:rPr lang="en-US" sz="4000" b="1" dirty="0"/>
              <a:t>Protocol Deviations	</a:t>
            </a:r>
          </a:p>
        </p:txBody>
      </p:sp>
    </p:spTree>
    <p:extLst>
      <p:ext uri="{BB962C8B-B14F-4D97-AF65-F5344CB8AC3E}">
        <p14:creationId xmlns:p14="http://schemas.microsoft.com/office/powerpoint/2010/main" val="225881332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endParaRPr lang="en-US"/>
          </a:p>
        </p:txBody>
      </p:sp>
      <p:pic>
        <p:nvPicPr>
          <p:cNvPr id="2" name="Picture 1"/>
          <p:cNvPicPr>
            <a:picLocks noChangeAspect="1"/>
          </p:cNvPicPr>
          <p:nvPr/>
        </p:nvPicPr>
        <p:blipFill>
          <a:blip r:embed="rId3"/>
          <a:stretch>
            <a:fillRect/>
          </a:stretch>
        </p:blipFill>
        <p:spPr>
          <a:xfrm>
            <a:off x="195123" y="533400"/>
            <a:ext cx="8753753" cy="6138863"/>
          </a:xfrm>
          <a:prstGeom prst="rect">
            <a:avLst/>
          </a:prstGeom>
        </p:spPr>
      </p:pic>
    </p:spTree>
    <p:extLst>
      <p:ext uri="{BB962C8B-B14F-4D97-AF65-F5344CB8AC3E}">
        <p14:creationId xmlns:p14="http://schemas.microsoft.com/office/powerpoint/2010/main" val="1045303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PD Log CRF - continued </a:t>
            </a:r>
          </a:p>
        </p:txBody>
      </p:sp>
      <p:pic>
        <p:nvPicPr>
          <p:cNvPr id="2355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
        <p:nvSpPr>
          <p:cNvPr id="5" name="Rectangle 3"/>
          <p:cNvSpPr txBox="1">
            <a:spLocks noChangeArrowheads="1"/>
          </p:cNvSpPr>
          <p:nvPr/>
        </p:nvSpPr>
        <p:spPr bwMode="auto">
          <a:xfrm>
            <a:off x="381000" y="1600200"/>
            <a:ext cx="8229600" cy="48426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kern="0" baseline="0" dirty="0" smtClean="0">
                <a:latin typeface="+mn-lt"/>
              </a:rPr>
              <a:t>Brief </a:t>
            </a:r>
            <a:r>
              <a:rPr lang="en-US" sz="3200" kern="0" baseline="0" dirty="0">
                <a:latin typeface="+mn-lt"/>
              </a:rPr>
              <a:t>description of the actual deviation</a:t>
            </a: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kern="0" dirty="0" smtClean="0">
                <a:latin typeface="+mn-lt"/>
              </a:rPr>
              <a:t>Describe </a:t>
            </a:r>
            <a:r>
              <a:rPr lang="en-US" sz="3200" kern="0" dirty="0">
                <a:latin typeface="+mn-lt"/>
              </a:rPr>
              <a:t>your corrective action for the deviation</a:t>
            </a: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kern="0" dirty="0" smtClean="0">
                <a:latin typeface="+mn-lt"/>
              </a:rPr>
              <a:t>Describe </a:t>
            </a:r>
            <a:r>
              <a:rPr lang="en-US" sz="3200" kern="0" dirty="0">
                <a:latin typeface="+mn-lt"/>
              </a:rPr>
              <a:t>your preventative action plans (do not need to be final or completed at time of report)</a:t>
            </a:r>
          </a:p>
          <a:p>
            <a:pPr marL="927100" lvl="1" indent="-469900" eaLnBrk="1" hangingPunct="1">
              <a:lnSpc>
                <a:spcPct val="80000"/>
              </a:lnSpc>
              <a:spcBef>
                <a:spcPct val="20000"/>
              </a:spcBef>
              <a:buClr>
                <a:schemeClr val="bg2"/>
              </a:buClr>
              <a:buSzPct val="70000"/>
              <a:buFont typeface="Wingdings" pitchFamily="2" charset="2"/>
              <a:buChar char="o"/>
            </a:pPr>
            <a:r>
              <a:rPr lang="en-US" sz="2800" kern="0" dirty="0">
                <a:latin typeface="+mn-lt"/>
              </a:rPr>
              <a:t>Needs </a:t>
            </a:r>
            <a:r>
              <a:rPr kumimoji="0" lang="en-US" sz="2800" b="0" i="0" u="none" strike="noStrike" kern="0" cap="none" spc="0" normalizeH="0" baseline="0" noProof="0" dirty="0">
                <a:ln>
                  <a:noFill/>
                </a:ln>
                <a:solidFill>
                  <a:schemeClr val="tx1"/>
                </a:solidFill>
                <a:effectLst/>
                <a:uLnTx/>
                <a:uFillTx/>
                <a:latin typeface="+mn-lt"/>
                <a:ea typeface="+mn-ea"/>
                <a:cs typeface="+mn-cs"/>
              </a:rPr>
              <a:t>to be</a:t>
            </a:r>
            <a:r>
              <a:rPr kumimoji="0" lang="en-US" sz="2800" b="0" i="0" u="none" strike="noStrike" kern="0" cap="none" spc="0" normalizeH="0" noProof="0" dirty="0">
                <a:ln>
                  <a:noFill/>
                </a:ln>
                <a:solidFill>
                  <a:schemeClr val="tx1"/>
                </a:solidFill>
                <a:effectLst/>
                <a:uLnTx/>
                <a:uFillTx/>
                <a:latin typeface="+mn-lt"/>
                <a:ea typeface="+mn-ea"/>
                <a:cs typeface="+mn-cs"/>
              </a:rPr>
              <a:t> specific and applicable to the deviation</a:t>
            </a:r>
          </a:p>
          <a:p>
            <a:pPr marL="927100" lvl="1" indent="-469900" eaLnBrk="1" hangingPunct="1">
              <a:lnSpc>
                <a:spcPct val="80000"/>
              </a:lnSpc>
              <a:spcBef>
                <a:spcPct val="20000"/>
              </a:spcBef>
              <a:buClr>
                <a:schemeClr val="bg2"/>
              </a:buClr>
              <a:buSzPct val="70000"/>
              <a:buFont typeface="Wingdings" pitchFamily="2" charset="2"/>
              <a:buChar char="o"/>
            </a:pPr>
            <a:r>
              <a:rPr lang="en-US" sz="2800" kern="0" noProof="0" dirty="0">
                <a:latin typeface="+mn-lt"/>
              </a:rPr>
              <a:t>“will not do it again” – not good</a:t>
            </a:r>
          </a:p>
          <a:p>
            <a:pPr marL="927100" lvl="1" indent="-469900" eaLnBrk="1" hangingPunct="1">
              <a:lnSpc>
                <a:spcPct val="80000"/>
              </a:lnSpc>
              <a:spcBef>
                <a:spcPct val="20000"/>
              </a:spcBef>
              <a:buClr>
                <a:schemeClr val="bg2"/>
              </a:buClr>
              <a:buSzPct val="70000"/>
              <a:buFont typeface="Wingdings" pitchFamily="2" charset="2"/>
              <a:buChar char="o"/>
            </a:pPr>
            <a:r>
              <a:rPr kumimoji="0" lang="en-US" sz="2800" b="0" i="0" u="none" strike="noStrike" kern="0" cap="none" spc="0" normalizeH="0" dirty="0">
                <a:ln>
                  <a:noFill/>
                </a:ln>
                <a:solidFill>
                  <a:schemeClr val="tx1"/>
                </a:solidFill>
                <a:effectLst/>
                <a:uLnTx/>
                <a:uFillTx/>
                <a:latin typeface="+mn-lt"/>
                <a:ea typeface="+mn-ea"/>
                <a:cs typeface="+mn-cs"/>
              </a:rPr>
              <a:t>Discuss re-training plans, plans for system modifications, etc.</a:t>
            </a:r>
            <a:endParaRPr kumimoji="0" lang="en-US" sz="2800" b="0" i="0" u="none" strike="noStrike" kern="0" cap="none" spc="0" normalizeH="0" noProof="0" dirty="0">
              <a:ln>
                <a:noFill/>
              </a:ln>
              <a:solidFill>
                <a:schemeClr val="tx1"/>
              </a:solidFill>
              <a:effectLst/>
              <a:uLnTx/>
              <a:uFillTx/>
              <a:latin typeface="+mn-lt"/>
              <a:ea typeface="+mn-ea"/>
              <a:cs typeface="+mn-cs"/>
            </a:endParaRPr>
          </a:p>
          <a:p>
            <a:pPr marL="927100" lvl="1" indent="-469900" eaLnBrk="1" hangingPunct="1">
              <a:lnSpc>
                <a:spcPct val="80000"/>
              </a:lnSpc>
              <a:spcBef>
                <a:spcPct val="20000"/>
              </a:spcBef>
              <a:buClr>
                <a:schemeClr val="bg2"/>
              </a:buClr>
              <a:buSzPct val="70000"/>
              <a:buFont typeface="Wingdings" pitchFamily="2" charset="2"/>
              <a:buChar char="o"/>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78704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PD Log CRF - continued </a:t>
            </a:r>
          </a:p>
        </p:txBody>
      </p:sp>
      <p:pic>
        <p:nvPicPr>
          <p:cNvPr id="2355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
        <p:nvSpPr>
          <p:cNvPr id="5" name="Rectangle 3"/>
          <p:cNvSpPr txBox="1">
            <a:spLocks noChangeArrowheads="1"/>
          </p:cNvSpPr>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kern="0" baseline="0" dirty="0" smtClean="0">
                <a:latin typeface="+mn-lt"/>
              </a:rPr>
              <a:t>Record Staff </a:t>
            </a:r>
            <a:r>
              <a:rPr lang="en-US" sz="3200" kern="0" baseline="0" dirty="0">
                <a:latin typeface="+mn-lt"/>
              </a:rPr>
              <a:t>Code number assigned to staff member</a:t>
            </a:r>
            <a:r>
              <a:rPr lang="en-US" sz="3200" kern="0" dirty="0">
                <a:latin typeface="+mn-lt"/>
              </a:rPr>
              <a:t> reporting the deviation</a:t>
            </a:r>
          </a:p>
          <a:p>
            <a:pPr marL="927100" lvl="1" indent="-469900" eaLnBrk="1" hangingPunct="1">
              <a:lnSpc>
                <a:spcPct val="80000"/>
              </a:lnSpc>
              <a:spcBef>
                <a:spcPct val="20000"/>
              </a:spcBef>
              <a:buClr>
                <a:schemeClr val="bg2"/>
              </a:buClr>
              <a:buSzPct val="70000"/>
              <a:buFont typeface="Wingdings" pitchFamily="2" charset="2"/>
              <a:buChar char="o"/>
            </a:pPr>
            <a:r>
              <a:rPr lang="en-US" sz="3200" kern="0" dirty="0">
                <a:latin typeface="+mn-lt"/>
              </a:rPr>
              <a:t>Create staff codes if not already in place</a:t>
            </a:r>
          </a:p>
        </p:txBody>
      </p:sp>
    </p:spTree>
    <p:extLst>
      <p:ext uri="{BB962C8B-B14F-4D97-AF65-F5344CB8AC3E}">
        <p14:creationId xmlns:p14="http://schemas.microsoft.com/office/powerpoint/2010/main" val="638818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a:t>What is reported on PD Log CRF </a:t>
            </a:r>
          </a:p>
        </p:txBody>
      </p:sp>
      <p:sp>
        <p:nvSpPr>
          <p:cNvPr id="19459" name="Rectangle 3"/>
          <p:cNvSpPr>
            <a:spLocks noGrp="1" noChangeArrowheads="1"/>
          </p:cNvSpPr>
          <p:nvPr>
            <p:ph idx="1"/>
          </p:nvPr>
        </p:nvSpPr>
        <p:spPr/>
        <p:txBody>
          <a:bodyPr/>
          <a:lstStyle/>
          <a:p>
            <a:r>
              <a:rPr lang="en-US" dirty="0"/>
              <a:t>If you are unsure if the event should be reported as a deviation, contact the MTN Regulatory/MTN-025 Management</a:t>
            </a:r>
          </a:p>
          <a:p>
            <a:r>
              <a:rPr lang="en-US" dirty="0"/>
              <a:t>Remember – 1 deviation per PTID per CRF</a:t>
            </a:r>
          </a:p>
          <a:p>
            <a:pPr lvl="1"/>
            <a:r>
              <a:rPr lang="en-US" dirty="0"/>
              <a:t>For off-site visits where multiple procedures are not done (as planned), use “other” category to explain/document missed procedures</a:t>
            </a:r>
          </a:p>
          <a:p>
            <a:pPr marL="0" indent="0" eaLnBrk="1" hangingPunct="1">
              <a:buNone/>
            </a:pPr>
            <a:endParaRPr lang="en-US" sz="2800" dirty="0"/>
          </a:p>
          <a:p>
            <a:pPr eaLnBrk="1" hangingPunct="1">
              <a:buFont typeface="Wingdings" pitchFamily="2" charset="2"/>
              <a:buNone/>
            </a:pPr>
            <a:endParaRPr lang="en-US" sz="2400" i="1" dirty="0"/>
          </a:p>
          <a:p>
            <a:pPr eaLnBrk="1" hangingPunct="1">
              <a:buFont typeface="Wingdings" pitchFamily="2" charset="2"/>
              <a:buNone/>
            </a:pPr>
            <a:endParaRPr lang="en-US" sz="2400" i="1" dirty="0"/>
          </a:p>
          <a:p>
            <a:pPr eaLnBrk="1" hangingPunct="1">
              <a:buFont typeface="Wingdings" pitchFamily="2" charset="2"/>
              <a:buNone/>
            </a:pPr>
            <a:endParaRPr lang="en-US" sz="2400" i="1" dirty="0"/>
          </a:p>
        </p:txBody>
      </p:sp>
      <p:pic>
        <p:nvPicPr>
          <p:cNvPr id="19460"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Tree>
    <p:extLst>
      <p:ext uri="{BB962C8B-B14F-4D97-AF65-F5344CB8AC3E}">
        <p14:creationId xmlns:p14="http://schemas.microsoft.com/office/powerpoint/2010/main" val="1101135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eaLnBrk="1" hangingPunct="1"/>
            <a:r>
              <a:rPr lang="en-US" b="1" dirty="0"/>
              <a:t>Do Not Report on a PD CRF</a:t>
            </a:r>
          </a:p>
        </p:txBody>
      </p:sp>
      <p:sp>
        <p:nvSpPr>
          <p:cNvPr id="4" name="Content Placeholder 3"/>
          <p:cNvSpPr>
            <a:spLocks noGrp="1"/>
          </p:cNvSpPr>
          <p:nvPr>
            <p:ph idx="1"/>
          </p:nvPr>
        </p:nvSpPr>
        <p:spPr/>
        <p:txBody>
          <a:bodyPr/>
          <a:lstStyle/>
          <a:p>
            <a:r>
              <a:rPr lang="en-US" sz="2900" dirty="0"/>
              <a:t>The below should </a:t>
            </a:r>
            <a:r>
              <a:rPr lang="en-US" sz="2900" u="sng" dirty="0"/>
              <a:t>not</a:t>
            </a:r>
            <a:r>
              <a:rPr lang="en-US" sz="2900" dirty="0"/>
              <a:t> be reported as PDs on a PD Log CRF:</a:t>
            </a:r>
          </a:p>
          <a:p>
            <a:r>
              <a:rPr lang="en-US" sz="2900" dirty="0"/>
              <a:t>Missed Visits </a:t>
            </a:r>
          </a:p>
          <a:p>
            <a:pPr lvl="1"/>
            <a:r>
              <a:rPr lang="en-US" sz="2500" dirty="0"/>
              <a:t>These are captured via the Missed Visit CRF; do not need to also report on PD Log CRF</a:t>
            </a:r>
            <a:endParaRPr lang="en-US" sz="2400" dirty="0"/>
          </a:p>
          <a:p>
            <a:r>
              <a:rPr lang="en-US" sz="2800" dirty="0"/>
              <a:t>Instances where a CRF is not completed correctly</a:t>
            </a:r>
          </a:p>
          <a:p>
            <a:r>
              <a:rPr lang="en-US" sz="2800" dirty="0"/>
              <a:t>Instances where an item on an interviewer-administered CRF is skipped in error</a:t>
            </a:r>
          </a:p>
          <a:p>
            <a:r>
              <a:rPr lang="en-US" sz="2800" dirty="0"/>
              <a:t>Cases where CRFs are not completed or </a:t>
            </a:r>
            <a:r>
              <a:rPr lang="en-US" sz="2800" dirty="0" smtClean="0"/>
              <a:t>submitted </a:t>
            </a:r>
            <a:r>
              <a:rPr lang="en-US" sz="2800" dirty="0"/>
              <a:t>in a timely manner</a:t>
            </a:r>
          </a:p>
        </p:txBody>
      </p:sp>
    </p:spTree>
    <p:extLst>
      <p:ext uri="{BB962C8B-B14F-4D97-AF65-F5344CB8AC3E}">
        <p14:creationId xmlns:p14="http://schemas.microsoft.com/office/powerpoint/2010/main" val="1928242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b="1" dirty="0"/>
              <a:t>After a PD is reported… </a:t>
            </a:r>
          </a:p>
        </p:txBody>
      </p:sp>
      <p:sp>
        <p:nvSpPr>
          <p:cNvPr id="26627" name="Rectangle 3"/>
          <p:cNvSpPr>
            <a:spLocks noGrp="1" noChangeArrowheads="1"/>
          </p:cNvSpPr>
          <p:nvPr>
            <p:ph idx="1"/>
          </p:nvPr>
        </p:nvSpPr>
        <p:spPr/>
        <p:txBody>
          <a:bodyPr/>
          <a:lstStyle/>
          <a:p>
            <a:pPr marL="609600" indent="-609600" eaLnBrk="1" hangingPunct="1"/>
            <a:r>
              <a:rPr lang="en-US" dirty="0"/>
              <a:t>‘Next steps’ or other follow up related to implementation (or prevention of further deviations) will come from the study management team</a:t>
            </a:r>
          </a:p>
          <a:p>
            <a:pPr marL="609600" indent="-609600" eaLnBrk="1" hangingPunct="1">
              <a:lnSpc>
                <a:spcPct val="90000"/>
              </a:lnSpc>
            </a:pPr>
            <a:endParaRPr lang="en-US" sz="2800" dirty="0"/>
          </a:p>
          <a:p>
            <a:pPr marL="1047750" lvl="1" indent="-609600" eaLnBrk="1" hangingPunct="1">
              <a:lnSpc>
                <a:spcPct val="90000"/>
              </a:lnSpc>
              <a:buNone/>
            </a:pPr>
            <a:endParaRPr lang="en-US" sz="2400" dirty="0"/>
          </a:p>
          <a:p>
            <a:pPr marL="609600" indent="-609600" eaLnBrk="1" hangingPunct="1">
              <a:lnSpc>
                <a:spcPct val="90000"/>
              </a:lnSpc>
            </a:pPr>
            <a:endParaRPr lang="en-US" sz="2800" dirty="0"/>
          </a:p>
          <a:p>
            <a:pPr marL="1004888" lvl="1" indent="-533400">
              <a:lnSpc>
                <a:spcPct val="90000"/>
              </a:lnSpc>
              <a:buFont typeface="Wingdings" pitchFamily="2" charset="2"/>
              <a:buNone/>
            </a:pPr>
            <a:endParaRPr lang="en-US" sz="2400" dirty="0"/>
          </a:p>
          <a:p>
            <a:pPr marL="609600" indent="-609600" eaLnBrk="1" hangingPunct="1">
              <a:lnSpc>
                <a:spcPct val="90000"/>
              </a:lnSpc>
              <a:buFont typeface="Wingdings" pitchFamily="2" charset="2"/>
              <a:buNone/>
            </a:pPr>
            <a:endParaRPr lang="en-US" sz="2000" i="1" dirty="0"/>
          </a:p>
          <a:p>
            <a:pPr marL="609600" indent="-609600" eaLnBrk="1" hangingPunct="1">
              <a:lnSpc>
                <a:spcPct val="90000"/>
              </a:lnSpc>
              <a:buFont typeface="Wingdings" pitchFamily="2" charset="2"/>
              <a:buNone/>
            </a:pPr>
            <a:endParaRPr lang="en-US" sz="2000" i="1" dirty="0"/>
          </a:p>
          <a:p>
            <a:pPr marL="609600" indent="-609600" eaLnBrk="1" hangingPunct="1">
              <a:lnSpc>
                <a:spcPct val="90000"/>
              </a:lnSpc>
              <a:buFont typeface="Wingdings" pitchFamily="2" charset="2"/>
              <a:buNone/>
            </a:pPr>
            <a:endParaRPr lang="en-US" sz="2000" i="1" dirty="0"/>
          </a:p>
        </p:txBody>
      </p:sp>
      <p:pic>
        <p:nvPicPr>
          <p:cNvPr id="26628"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Tree>
    <p:extLst>
      <p:ext uri="{BB962C8B-B14F-4D97-AF65-F5344CB8AC3E}">
        <p14:creationId xmlns:p14="http://schemas.microsoft.com/office/powerpoint/2010/main" val="84600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dirty="0"/>
              <a:t>Questions?</a:t>
            </a:r>
          </a:p>
        </p:txBody>
      </p:sp>
      <p:sp>
        <p:nvSpPr>
          <p:cNvPr id="2" name="Content Placeholder 1"/>
          <p:cNvSpPr>
            <a:spLocks noGrp="1"/>
          </p:cNvSpPr>
          <p:nvPr>
            <p:ph idx="1"/>
          </p:nvPr>
        </p:nvSpPr>
        <p:spPr/>
        <p:txBody>
          <a:bodyPr/>
          <a:lstStyle/>
          <a:p>
            <a:endParaRPr lang="en-US"/>
          </a:p>
        </p:txBody>
      </p:sp>
      <p:pic>
        <p:nvPicPr>
          <p:cNvPr id="2867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pic>
        <p:nvPicPr>
          <p:cNvPr id="28677" name="Picture 6" descr="MP900382674[1]"/>
          <p:cNvPicPr>
            <a:picLocks noChangeAspect="1" noChangeArrowheads="1"/>
          </p:cNvPicPr>
          <p:nvPr/>
        </p:nvPicPr>
        <p:blipFill>
          <a:blip r:embed="rId4" cstate="print"/>
          <a:srcRect/>
          <a:stretch>
            <a:fillRect/>
          </a:stretch>
        </p:blipFill>
        <p:spPr bwMode="auto">
          <a:xfrm>
            <a:off x="2514600" y="2057400"/>
            <a:ext cx="4343400" cy="3962400"/>
          </a:xfrm>
          <a:prstGeom prst="rect">
            <a:avLst/>
          </a:prstGeom>
          <a:noFill/>
          <a:ln w="9525">
            <a:noFill/>
            <a:miter lim="800000"/>
            <a:headEnd/>
            <a:tailEnd/>
          </a:ln>
        </p:spPr>
      </p:pic>
    </p:spTree>
    <p:extLst>
      <p:ext uri="{BB962C8B-B14F-4D97-AF65-F5344CB8AC3E}">
        <p14:creationId xmlns:p14="http://schemas.microsoft.com/office/powerpoint/2010/main" val="1537095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b="1" dirty="0"/>
              <a:t>Protocol Deviations </a:t>
            </a:r>
          </a:p>
        </p:txBody>
      </p:sp>
      <p:sp>
        <p:nvSpPr>
          <p:cNvPr id="27651" name="Rectangle 3"/>
          <p:cNvSpPr>
            <a:spLocks noGrp="1" noChangeArrowheads="1"/>
          </p:cNvSpPr>
          <p:nvPr>
            <p:ph idx="1"/>
          </p:nvPr>
        </p:nvSpPr>
        <p:spPr/>
        <p:txBody>
          <a:bodyPr/>
          <a:lstStyle/>
          <a:p>
            <a:pPr marL="609600" indent="-609600" eaLnBrk="1" hangingPunct="1">
              <a:lnSpc>
                <a:spcPct val="90000"/>
              </a:lnSpc>
            </a:pPr>
            <a:r>
              <a:rPr lang="en-US" dirty="0"/>
              <a:t>Deviations from the protocol are expected, and may be site or participant-driven</a:t>
            </a:r>
          </a:p>
          <a:p>
            <a:pPr marL="1047750" lvl="1" indent="-609600" eaLnBrk="1" hangingPunct="1">
              <a:lnSpc>
                <a:spcPct val="90000"/>
              </a:lnSpc>
            </a:pPr>
            <a:r>
              <a:rPr lang="en-US" dirty="0"/>
              <a:t>No one is perfect! </a:t>
            </a:r>
          </a:p>
          <a:p>
            <a:pPr marL="609600" indent="-609600" eaLnBrk="1" hangingPunct="1">
              <a:lnSpc>
                <a:spcPct val="90000"/>
              </a:lnSpc>
            </a:pPr>
            <a:r>
              <a:rPr lang="en-US" dirty="0"/>
              <a:t>However, we need to learn from our mistakes and </a:t>
            </a:r>
            <a:r>
              <a:rPr lang="en-US" i="1" dirty="0"/>
              <a:t>major</a:t>
            </a:r>
            <a:r>
              <a:rPr lang="en-US" dirty="0"/>
              <a:t> deviations will be looked at critically</a:t>
            </a:r>
          </a:p>
          <a:p>
            <a:pPr marL="1047750" lvl="1" indent="-609600" eaLnBrk="1" hangingPunct="1">
              <a:lnSpc>
                <a:spcPct val="90000"/>
              </a:lnSpc>
            </a:pPr>
            <a:r>
              <a:rPr lang="en-US" dirty="0"/>
              <a:t>It is critical that the team is aware of what would be considered a major deviation and how to prevent these from occurring</a:t>
            </a:r>
          </a:p>
          <a:p>
            <a:pPr marL="609600" indent="-609600" eaLnBrk="1" hangingPunct="1">
              <a:lnSpc>
                <a:spcPct val="90000"/>
              </a:lnSpc>
            </a:pPr>
            <a:endParaRPr lang="en-US" sz="1600" i="1" dirty="0"/>
          </a:p>
          <a:p>
            <a:pPr marL="609600" indent="-609600" eaLnBrk="1" hangingPunct="1">
              <a:buFont typeface="Wingdings" pitchFamily="2" charset="2"/>
              <a:buNone/>
            </a:pPr>
            <a:endParaRPr lang="en-US" sz="2000" i="1" dirty="0"/>
          </a:p>
        </p:txBody>
      </p:sp>
      <p:pic>
        <p:nvPicPr>
          <p:cNvPr id="27652"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Tree>
    <p:extLst>
      <p:ext uri="{BB962C8B-B14F-4D97-AF65-F5344CB8AC3E}">
        <p14:creationId xmlns:p14="http://schemas.microsoft.com/office/powerpoint/2010/main" val="3925535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dirty="0"/>
              <a:t>Identification of deviations</a:t>
            </a:r>
          </a:p>
        </p:txBody>
      </p:sp>
      <p:sp>
        <p:nvSpPr>
          <p:cNvPr id="19459" name="Rectangle 3"/>
          <p:cNvSpPr>
            <a:spLocks noGrp="1" noChangeArrowheads="1"/>
          </p:cNvSpPr>
          <p:nvPr>
            <p:ph idx="1"/>
          </p:nvPr>
        </p:nvSpPr>
        <p:spPr/>
        <p:txBody>
          <a:bodyPr/>
          <a:lstStyle/>
          <a:p>
            <a:pPr marL="0" indent="0" eaLnBrk="1" hangingPunct="1">
              <a:buNone/>
            </a:pPr>
            <a:r>
              <a:rPr lang="en-US" dirty="0"/>
              <a:t>Protocol deviations may be identified through any of the following mechanisms:</a:t>
            </a:r>
          </a:p>
          <a:p>
            <a:pPr eaLnBrk="1" hangingPunct="1"/>
            <a:r>
              <a:rPr lang="en-US" dirty="0"/>
              <a:t>Site internal QA/QC procedures</a:t>
            </a:r>
          </a:p>
          <a:p>
            <a:pPr eaLnBrk="1" hangingPunct="1"/>
            <a:r>
              <a:rPr lang="en-US" dirty="0"/>
              <a:t>PPD assessment visits</a:t>
            </a:r>
          </a:p>
          <a:p>
            <a:pPr eaLnBrk="1" hangingPunct="1"/>
            <a:r>
              <a:rPr lang="en-US" dirty="0"/>
              <a:t>SCHARP notification through data review</a:t>
            </a:r>
          </a:p>
          <a:p>
            <a:pPr eaLnBrk="1" hangingPunct="1"/>
            <a:r>
              <a:rPr lang="en-US" dirty="0"/>
              <a:t>Study management team assessment visits</a:t>
            </a:r>
          </a:p>
          <a:p>
            <a:pPr eaLnBrk="1" hangingPunct="1">
              <a:buFont typeface="Wingdings" pitchFamily="2" charset="2"/>
              <a:buNone/>
            </a:pPr>
            <a:endParaRPr lang="en-US" sz="2400" i="1" dirty="0"/>
          </a:p>
          <a:p>
            <a:pPr eaLnBrk="1" hangingPunct="1">
              <a:buFont typeface="Wingdings" pitchFamily="2" charset="2"/>
              <a:buNone/>
            </a:pPr>
            <a:endParaRPr lang="en-US" sz="2400" i="1" dirty="0"/>
          </a:p>
          <a:p>
            <a:pPr eaLnBrk="1" hangingPunct="1">
              <a:buFont typeface="Wingdings" pitchFamily="2" charset="2"/>
              <a:buNone/>
            </a:pPr>
            <a:endParaRPr lang="en-US" sz="2400" i="1" dirty="0"/>
          </a:p>
        </p:txBody>
      </p:sp>
      <p:pic>
        <p:nvPicPr>
          <p:cNvPr id="19460"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Tree>
    <p:extLst>
      <p:ext uri="{BB962C8B-B14F-4D97-AF65-F5344CB8AC3E}">
        <p14:creationId xmlns:p14="http://schemas.microsoft.com/office/powerpoint/2010/main" val="2218246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Reporting of deviations</a:t>
            </a:r>
          </a:p>
        </p:txBody>
      </p:sp>
      <p:sp>
        <p:nvSpPr>
          <p:cNvPr id="23555" name="Rectangle 3"/>
          <p:cNvSpPr>
            <a:spLocks noGrp="1" noChangeArrowheads="1"/>
          </p:cNvSpPr>
          <p:nvPr>
            <p:ph idx="1"/>
          </p:nvPr>
        </p:nvSpPr>
        <p:spPr/>
        <p:txBody>
          <a:bodyPr/>
          <a:lstStyle/>
          <a:p>
            <a:pPr eaLnBrk="1" hangingPunct="1">
              <a:lnSpc>
                <a:spcPct val="80000"/>
              </a:lnSpc>
            </a:pPr>
            <a:r>
              <a:rPr lang="en-US" dirty="0"/>
              <a:t>Report deviation by completing the Protocol Deviation Log CRF </a:t>
            </a:r>
            <a:endParaRPr lang="en-US" sz="2400" dirty="0"/>
          </a:p>
          <a:p>
            <a:pPr eaLnBrk="1" hangingPunct="1">
              <a:lnSpc>
                <a:spcPct val="80000"/>
              </a:lnSpc>
            </a:pPr>
            <a:r>
              <a:rPr lang="en-US" dirty="0"/>
              <a:t>Submit PD Log CRF within 7 days of site awareness </a:t>
            </a:r>
          </a:p>
          <a:p>
            <a:pPr eaLnBrk="1" hangingPunct="1">
              <a:lnSpc>
                <a:spcPct val="80000"/>
              </a:lnSpc>
            </a:pPr>
            <a:r>
              <a:rPr lang="en-US" dirty="0"/>
              <a:t>Recommend routine reporting to IRBs/EC (e.g. with annual review) according to local policies</a:t>
            </a:r>
          </a:p>
          <a:p>
            <a:pPr>
              <a:lnSpc>
                <a:spcPct val="80000"/>
              </a:lnSpc>
            </a:pPr>
            <a:r>
              <a:rPr lang="en-US" dirty="0"/>
              <a:t>Recommend expedited reporting of PDs that pose a potential safety risk to  participant(s) or those that could affect the integrity of the study</a:t>
            </a:r>
            <a:endParaRPr lang="en-US" sz="3600" dirty="0"/>
          </a:p>
          <a:p>
            <a:pPr eaLnBrk="1" hangingPunct="1">
              <a:lnSpc>
                <a:spcPct val="80000"/>
              </a:lnSpc>
              <a:buFont typeface="Wingdings" pitchFamily="2" charset="2"/>
              <a:buNone/>
            </a:pPr>
            <a:endParaRPr lang="en-US" sz="2000" i="1" dirty="0"/>
          </a:p>
          <a:p>
            <a:pPr eaLnBrk="1" hangingPunct="1">
              <a:lnSpc>
                <a:spcPct val="80000"/>
              </a:lnSpc>
              <a:buFont typeface="Wingdings" pitchFamily="2" charset="2"/>
              <a:buNone/>
            </a:pPr>
            <a:endParaRPr lang="en-US" sz="2000" i="1" dirty="0"/>
          </a:p>
        </p:txBody>
      </p:sp>
      <p:pic>
        <p:nvPicPr>
          <p:cNvPr id="2355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Tree>
    <p:extLst>
      <p:ext uri="{BB962C8B-B14F-4D97-AF65-F5344CB8AC3E}">
        <p14:creationId xmlns:p14="http://schemas.microsoft.com/office/powerpoint/2010/main" val="2759431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0512" y="1676399"/>
            <a:ext cx="5043488" cy="48382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smtClean="0"/>
              <a:t>Protocol Deviation Log </a:t>
            </a:r>
            <a:endParaRPr lang="en-US" dirty="0"/>
          </a:p>
        </p:txBody>
      </p:sp>
      <p:pic>
        <p:nvPicPr>
          <p:cNvPr id="1027" name="Picture 3"/>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52400" y="1828800"/>
            <a:ext cx="4023289"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4719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PD Log CRF Completion  </a:t>
            </a:r>
          </a:p>
        </p:txBody>
      </p:sp>
      <p:pic>
        <p:nvPicPr>
          <p:cNvPr id="2355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
        <p:nvSpPr>
          <p:cNvPr id="5" name="Rectangle 3"/>
          <p:cNvSpPr txBox="1">
            <a:spLocks noChangeArrowheads="1"/>
          </p:cNvSpPr>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9900" marR="0" lvl="0" indent="-469900" algn="l" defTabSz="914400" rtl="0" eaLnBrk="1" fontAlgn="base" latinLnBrk="0" hangingPunct="1">
              <a:lnSpc>
                <a:spcPct val="80000"/>
              </a:lnSpc>
              <a:spcBef>
                <a:spcPct val="20000"/>
              </a:spcBef>
              <a:spcAft>
                <a:spcPct val="0"/>
              </a:spcAft>
              <a:buClr>
                <a:schemeClr val="bg2"/>
              </a:buClr>
              <a:buSzPct val="70000"/>
              <a:tabLst/>
              <a:defRPr/>
            </a:pPr>
            <a:r>
              <a:rPr lang="en-US" sz="3200" kern="0" dirty="0">
                <a:latin typeface="+mn-lt"/>
              </a:rPr>
              <a:t> </a:t>
            </a: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kumimoji="0" lang="en-US" sz="3200" b="0" i="0" u="none" strike="noStrike" kern="0" cap="none" spc="0" normalizeH="0" baseline="0" noProof="0" dirty="0">
                <a:ln>
                  <a:noFill/>
                </a:ln>
                <a:solidFill>
                  <a:schemeClr val="tx1"/>
                </a:solidFill>
                <a:effectLst/>
                <a:uLnTx/>
                <a:uFillTx/>
                <a:latin typeface="+mn-lt"/>
                <a:ea typeface="+mn-ea"/>
                <a:cs typeface="+mn-cs"/>
              </a:rPr>
              <a:t>Site</a:t>
            </a:r>
            <a:r>
              <a:rPr kumimoji="0" lang="en-US" sz="3200" b="0" i="0" u="none" strike="noStrike" kern="0" cap="none" spc="0" normalizeH="0" noProof="0" dirty="0">
                <a:ln>
                  <a:noFill/>
                </a:ln>
                <a:solidFill>
                  <a:schemeClr val="tx1"/>
                </a:solidFill>
                <a:effectLst/>
                <a:uLnTx/>
                <a:uFillTx/>
                <a:latin typeface="+mn-lt"/>
                <a:ea typeface="+mn-ea"/>
                <a:cs typeface="+mn-cs"/>
              </a:rPr>
              <a:t> Awareness Date – date site became  aware this wa</a:t>
            </a:r>
            <a:r>
              <a:rPr lang="en-US" sz="3200" kern="0" dirty="0">
                <a:latin typeface="+mn-lt"/>
              </a:rPr>
              <a:t>s a PD requiring reporting</a:t>
            </a: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endParaRPr lang="en-US" sz="3200" kern="0" dirty="0">
              <a:latin typeface="+mn-lt"/>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kern="0" dirty="0">
                <a:latin typeface="+mn-lt"/>
              </a:rPr>
              <a:t>Deviation date – date deviation occurrerd or start date if deviation lasted &gt;1 day</a:t>
            </a: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66467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PD Log CRF - continued </a:t>
            </a:r>
          </a:p>
        </p:txBody>
      </p:sp>
      <p:pic>
        <p:nvPicPr>
          <p:cNvPr id="2355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
        <p:nvSpPr>
          <p:cNvPr id="5" name="Rectangle 3"/>
          <p:cNvSpPr txBox="1">
            <a:spLocks noChangeArrowheads="1"/>
          </p:cNvSpPr>
          <p:nvPr/>
        </p:nvSpPr>
        <p:spPr bwMode="auto">
          <a:xfrm>
            <a:off x="457200" y="16764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u="sng" kern="0" dirty="0" smtClean="0">
                <a:latin typeface="+mn-lt"/>
              </a:rPr>
              <a:t>Has </a:t>
            </a:r>
            <a:r>
              <a:rPr lang="en-US" sz="3200" u="sng" kern="0" dirty="0">
                <a:latin typeface="+mn-lt"/>
              </a:rPr>
              <a:t>or will</a:t>
            </a:r>
            <a:r>
              <a:rPr lang="en-US" sz="3200" kern="0" dirty="0">
                <a:latin typeface="+mn-lt"/>
              </a:rPr>
              <a:t> this PD be reported to local IRB/EC?</a:t>
            </a:r>
          </a:p>
          <a:p>
            <a:pPr marR="0" lvl="0" algn="l" defTabSz="914400" rtl="0" eaLnBrk="1" fontAlgn="base" latinLnBrk="0" hangingPunct="1">
              <a:lnSpc>
                <a:spcPct val="80000"/>
              </a:lnSpc>
              <a:spcBef>
                <a:spcPct val="20000"/>
              </a:spcBef>
              <a:spcAft>
                <a:spcPct val="0"/>
              </a:spcAft>
              <a:buClr>
                <a:schemeClr val="bg2"/>
              </a:buClr>
              <a:buSzPct val="70000"/>
              <a:tabLst/>
              <a:defRPr/>
            </a:pPr>
            <a:endParaRPr lang="en-US" sz="3200" kern="0" dirty="0">
              <a:latin typeface="+mn-lt"/>
            </a:endParaRPr>
          </a:p>
          <a:p>
            <a:pPr marL="927100" lvl="1" indent="-469900" eaLnBrk="1" hangingPunct="1">
              <a:lnSpc>
                <a:spcPct val="80000"/>
              </a:lnSpc>
              <a:spcBef>
                <a:spcPct val="20000"/>
              </a:spcBef>
              <a:buClr>
                <a:schemeClr val="bg2"/>
              </a:buClr>
              <a:buSzPct val="70000"/>
              <a:buFont typeface="Wingdings" pitchFamily="2" charset="2"/>
              <a:buChar char="o"/>
            </a:pPr>
            <a:r>
              <a:rPr lang="en-US" sz="2800" kern="0" dirty="0" smtClean="0">
                <a:latin typeface="+mn-lt"/>
              </a:rPr>
              <a:t>Select </a:t>
            </a:r>
            <a:r>
              <a:rPr lang="en-US" sz="2800" kern="0" dirty="0">
                <a:latin typeface="+mn-lt"/>
              </a:rPr>
              <a:t>“yes” if planning to send or already sent deviation to the IRB/EC. </a:t>
            </a:r>
          </a:p>
          <a:p>
            <a:pPr marL="927100" lvl="1" indent="-469900" eaLnBrk="1" hangingPunct="1">
              <a:lnSpc>
                <a:spcPct val="80000"/>
              </a:lnSpc>
              <a:spcBef>
                <a:spcPct val="20000"/>
              </a:spcBef>
              <a:buClr>
                <a:schemeClr val="bg2"/>
              </a:buClr>
              <a:buSzPct val="70000"/>
              <a:buFont typeface="Wingdings" pitchFamily="2" charset="2"/>
              <a:buChar char="o"/>
            </a:pPr>
            <a:r>
              <a:rPr kumimoji="0" lang="en-US" sz="2800" b="0" i="0" u="none" strike="noStrike" kern="0" cap="none" spc="0" normalizeH="0" noProof="0" dirty="0">
                <a:ln>
                  <a:noFill/>
                </a:ln>
                <a:solidFill>
                  <a:schemeClr val="tx1"/>
                </a:solidFill>
                <a:effectLst/>
                <a:uLnTx/>
                <a:uFillTx/>
                <a:latin typeface="+mn-lt"/>
                <a:ea typeface="+mn-ea"/>
                <a:cs typeface="+mn-cs"/>
              </a:rPr>
              <a:t>May not use “no” often – just included if PD should have been reported but was not</a:t>
            </a:r>
          </a:p>
          <a:p>
            <a:pPr marL="927100" lvl="1" indent="-469900" eaLnBrk="1" hangingPunct="1">
              <a:lnSpc>
                <a:spcPct val="80000"/>
              </a:lnSpc>
              <a:spcBef>
                <a:spcPct val="20000"/>
              </a:spcBef>
              <a:buClr>
                <a:schemeClr val="bg2"/>
              </a:buClr>
              <a:buSzPct val="70000"/>
              <a:buFont typeface="Wingdings" pitchFamily="2" charset="2"/>
              <a:buChar char="o"/>
            </a:pPr>
            <a:endParaRPr kumimoji="0" lang="en-US" sz="2800" b="0" i="0" u="none" strike="noStrike" kern="0" cap="none" spc="0" normalizeH="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r>
              <a:rPr lang="en-US" sz="3200" kern="0" dirty="0" smtClean="0">
                <a:latin typeface="+mn-lt"/>
              </a:rPr>
              <a:t>Has </a:t>
            </a:r>
            <a:r>
              <a:rPr lang="en-US" sz="3200" kern="0" dirty="0">
                <a:latin typeface="+mn-lt"/>
              </a:rPr>
              <a:t>or will the PD be reported as  to DAIDS as a critical event? </a:t>
            </a:r>
            <a:r>
              <a:rPr lang="en-US" sz="3200" kern="0" dirty="0" smtClean="0">
                <a:latin typeface="+mn-lt"/>
              </a:rPr>
              <a:t>‘Yes’ or ‘no’ </a:t>
            </a:r>
            <a:endParaRPr lang="en-US" sz="3200" kern="0" dirty="0">
              <a:latin typeface="+mn-lt"/>
            </a:endParaRPr>
          </a:p>
        </p:txBody>
      </p:sp>
    </p:spTree>
    <p:extLst>
      <p:ext uri="{BB962C8B-B14F-4D97-AF65-F5344CB8AC3E}">
        <p14:creationId xmlns:p14="http://schemas.microsoft.com/office/powerpoint/2010/main" val="3329812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Events</a:t>
            </a:r>
          </a:p>
        </p:txBody>
      </p:sp>
      <p:sp>
        <p:nvSpPr>
          <p:cNvPr id="3" name="Content Placeholder 2"/>
          <p:cNvSpPr>
            <a:spLocks noGrp="1"/>
          </p:cNvSpPr>
          <p:nvPr>
            <p:ph idx="1"/>
          </p:nvPr>
        </p:nvSpPr>
        <p:spPr/>
        <p:txBody>
          <a:bodyPr/>
          <a:lstStyle/>
          <a:p>
            <a:r>
              <a:rPr lang="en-US" sz="2800" dirty="0"/>
              <a:t>Some PDs may also be considered critical events </a:t>
            </a:r>
          </a:p>
          <a:p>
            <a:r>
              <a:rPr lang="en-US" sz="2800" dirty="0"/>
              <a:t>Not all critical events </a:t>
            </a:r>
            <a:r>
              <a:rPr lang="en-US" sz="2800"/>
              <a:t>are considered PDs</a:t>
            </a:r>
            <a:endParaRPr lang="en-US" sz="2800" dirty="0"/>
          </a:p>
          <a:p>
            <a:r>
              <a:rPr lang="en-US" sz="2800" dirty="0"/>
              <a:t>Refer to the DAIDS Critical Event Policy and Critical Event Manual for detailed guidance on the definition of critical events and reporting processes. </a:t>
            </a:r>
          </a:p>
          <a:p>
            <a:r>
              <a:rPr lang="en-US" sz="2800" dirty="0"/>
              <a:t>The site </a:t>
            </a:r>
            <a:r>
              <a:rPr lang="en-US" sz="2800" b="1" dirty="0"/>
              <a:t>OCSO Program Officer</a:t>
            </a:r>
            <a:r>
              <a:rPr lang="en-US" sz="2800" dirty="0"/>
              <a:t> should be contacted with questions related to critical events, (e.g. reporting requirements/procedures, CAPA plans, critical events tracking questions.)</a:t>
            </a:r>
          </a:p>
          <a:p>
            <a:pPr marL="0" indent="0">
              <a:buNone/>
            </a:pPr>
            <a:endParaRPr lang="en-US" dirty="0"/>
          </a:p>
        </p:txBody>
      </p:sp>
    </p:spTree>
    <p:extLst>
      <p:ext uri="{BB962C8B-B14F-4D97-AF65-F5344CB8AC3E}">
        <p14:creationId xmlns:p14="http://schemas.microsoft.com/office/powerpoint/2010/main" val="954539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PD Log CRF - continued </a:t>
            </a:r>
          </a:p>
        </p:txBody>
      </p:sp>
      <p:pic>
        <p:nvPicPr>
          <p:cNvPr id="23556" name="Picture 4" descr="MTN LOGO_Final"/>
          <p:cNvPicPr>
            <a:picLocks noChangeAspect="1" noChangeArrowheads="1"/>
          </p:cNvPicPr>
          <p:nvPr/>
        </p:nvPicPr>
        <p:blipFill>
          <a:blip r:embed="rId3" cstate="print"/>
          <a:srcRect/>
          <a:stretch>
            <a:fillRect/>
          </a:stretch>
        </p:blipFill>
        <p:spPr bwMode="auto">
          <a:xfrm>
            <a:off x="7696200" y="6096000"/>
            <a:ext cx="1169988" cy="693738"/>
          </a:xfrm>
          <a:prstGeom prst="rect">
            <a:avLst/>
          </a:prstGeom>
          <a:noFill/>
          <a:ln w="9525">
            <a:noFill/>
            <a:miter lim="800000"/>
            <a:headEnd/>
            <a:tailEnd/>
          </a:ln>
        </p:spPr>
      </p:pic>
      <p:sp>
        <p:nvSpPr>
          <p:cNvPr id="5" name="Rectangle 3"/>
          <p:cNvSpPr txBox="1">
            <a:spLocks noChangeArrowheads="1"/>
          </p:cNvSpPr>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80000"/>
              </a:lnSpc>
              <a:spcBef>
                <a:spcPct val="20000"/>
              </a:spcBef>
              <a:spcAft>
                <a:spcPct val="0"/>
              </a:spcAft>
              <a:buClr>
                <a:schemeClr val="bg2"/>
              </a:buClr>
              <a:buSzPct val="70000"/>
              <a:tabLst/>
              <a:defRPr/>
            </a:pPr>
            <a:r>
              <a:rPr kumimoji="0" lang="en-US" sz="3200" b="0" i="0" u="none" strike="noStrike" kern="0" cap="none" spc="0" normalizeH="0" noProof="0" dirty="0" smtClean="0">
                <a:ln>
                  <a:noFill/>
                </a:ln>
                <a:solidFill>
                  <a:schemeClr val="tx1"/>
                </a:solidFill>
                <a:effectLst/>
                <a:uLnTx/>
                <a:uFillTx/>
                <a:latin typeface="+mn-lt"/>
                <a:ea typeface="+mn-ea"/>
                <a:cs typeface="+mn-cs"/>
              </a:rPr>
              <a:t>Type </a:t>
            </a:r>
            <a:r>
              <a:rPr kumimoji="0" lang="en-US" sz="3200" b="0" i="0" u="none" strike="noStrike" kern="0" cap="none" spc="0" normalizeH="0" noProof="0" dirty="0">
                <a:ln>
                  <a:noFill/>
                </a:ln>
                <a:solidFill>
                  <a:schemeClr val="tx1"/>
                </a:solidFill>
                <a:effectLst/>
                <a:uLnTx/>
                <a:uFillTx/>
                <a:latin typeface="+mn-lt"/>
                <a:ea typeface="+mn-ea"/>
                <a:cs typeface="+mn-cs"/>
              </a:rPr>
              <a:t>of deviation</a:t>
            </a:r>
          </a:p>
          <a:p>
            <a:pPr marR="0" lvl="0" algn="l" defTabSz="914400" rtl="0" eaLnBrk="1" fontAlgn="base" latinLnBrk="0" hangingPunct="1">
              <a:lnSpc>
                <a:spcPct val="80000"/>
              </a:lnSpc>
              <a:spcBef>
                <a:spcPct val="20000"/>
              </a:spcBef>
              <a:spcAft>
                <a:spcPct val="0"/>
              </a:spcAft>
              <a:buClr>
                <a:schemeClr val="bg2"/>
              </a:buClr>
              <a:buSzPct val="70000"/>
              <a:tabLst/>
              <a:defRPr/>
            </a:pPr>
            <a:endParaRPr kumimoji="0" lang="en-US" sz="3200" b="0" i="0" u="none" strike="noStrike" kern="0" cap="none" spc="0" normalizeH="0" noProof="0" dirty="0">
              <a:ln>
                <a:noFill/>
              </a:ln>
              <a:solidFill>
                <a:schemeClr val="tx1"/>
              </a:solidFill>
              <a:effectLst/>
              <a:uLnTx/>
              <a:uFillTx/>
              <a:latin typeface="+mn-lt"/>
              <a:ea typeface="+mn-ea"/>
              <a:cs typeface="+mn-cs"/>
            </a:endParaRPr>
          </a:p>
          <a:p>
            <a:pPr marL="927100" lvl="1" indent="-469900" eaLnBrk="1" hangingPunct="1">
              <a:lnSpc>
                <a:spcPct val="80000"/>
              </a:lnSpc>
              <a:spcBef>
                <a:spcPct val="20000"/>
              </a:spcBef>
              <a:buClr>
                <a:schemeClr val="bg2"/>
              </a:buClr>
              <a:buSzPct val="70000"/>
              <a:buFont typeface="Wingdings" pitchFamily="2" charset="2"/>
              <a:buChar char="o"/>
              <a:defRPr/>
            </a:pPr>
            <a:r>
              <a:rPr kumimoji="0" lang="en-US" sz="3200" b="0" i="0" u="none" strike="noStrike" kern="0" cap="none" spc="0" normalizeH="0" noProof="0" dirty="0" smtClean="0">
                <a:ln>
                  <a:noFill/>
                </a:ln>
                <a:solidFill>
                  <a:schemeClr val="tx1"/>
                </a:solidFill>
                <a:effectLst/>
                <a:uLnTx/>
                <a:uFillTx/>
                <a:latin typeface="+mn-lt"/>
                <a:ea typeface="+mn-ea"/>
                <a:cs typeface="+mn-cs"/>
              </a:rPr>
              <a:t>Select applicable deviation from the dropdown menu/enter on the paper CRF</a:t>
            </a:r>
            <a:endParaRPr lang="en-US" sz="3200" kern="0" noProof="0" dirty="0">
              <a:latin typeface="+mn-lt"/>
            </a:endParaRPr>
          </a:p>
          <a:p>
            <a:pPr marL="927100" lvl="1" indent="-469900" eaLnBrk="1" hangingPunct="1">
              <a:lnSpc>
                <a:spcPct val="80000"/>
              </a:lnSpc>
              <a:spcBef>
                <a:spcPct val="20000"/>
              </a:spcBef>
              <a:buClr>
                <a:schemeClr val="bg2"/>
              </a:buClr>
              <a:buSzPct val="70000"/>
              <a:buFont typeface="Wingdings" pitchFamily="2" charset="2"/>
              <a:buChar char="o"/>
              <a:defRPr/>
            </a:pPr>
            <a:r>
              <a:rPr lang="en-US" sz="3200" kern="0" dirty="0" smtClean="0">
                <a:latin typeface="+mn-lt"/>
              </a:rPr>
              <a:t>If </a:t>
            </a:r>
            <a:r>
              <a:rPr lang="en-US" sz="3200" kern="0" dirty="0">
                <a:latin typeface="+mn-lt"/>
              </a:rPr>
              <a:t>you are unsure of which </a:t>
            </a:r>
            <a:r>
              <a:rPr lang="en-US" sz="3200" kern="0" dirty="0" smtClean="0">
                <a:latin typeface="+mn-lt"/>
              </a:rPr>
              <a:t>deviation </a:t>
            </a:r>
            <a:r>
              <a:rPr lang="en-US" sz="3200" kern="0" dirty="0">
                <a:latin typeface="+mn-lt"/>
              </a:rPr>
              <a:t>to </a:t>
            </a:r>
            <a:r>
              <a:rPr lang="en-US" sz="3200" kern="0" dirty="0" smtClean="0">
                <a:latin typeface="+mn-lt"/>
              </a:rPr>
              <a:t>record, </a:t>
            </a:r>
            <a:r>
              <a:rPr lang="en-US" sz="3200" kern="0" dirty="0">
                <a:latin typeface="+mn-lt"/>
              </a:rPr>
              <a:t>consult MTN Regulatory/MTN-025 management team</a:t>
            </a:r>
            <a:endParaRPr lang="en-US" sz="3200" kern="0" noProof="0" dirty="0">
              <a:latin typeface="+mn-lt"/>
            </a:endParaRPr>
          </a:p>
          <a:p>
            <a:pPr marL="469900" marR="0" lvl="0" indent="-469900" algn="l" defTabSz="914400" rtl="0" eaLnBrk="1" fontAlgn="base" latinLnBrk="0" hangingPunct="1">
              <a:lnSpc>
                <a:spcPct val="80000"/>
              </a:lnSpc>
              <a:spcBef>
                <a:spcPct val="20000"/>
              </a:spcBef>
              <a:spcAft>
                <a:spcPct val="0"/>
              </a:spcAft>
              <a:buClr>
                <a:schemeClr val="bg2"/>
              </a:buClr>
              <a:buSzPct val="70000"/>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Char char="o"/>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bg2"/>
              </a:buClr>
              <a:buSzPct val="70000"/>
              <a:buFont typeface="Wingdings" pitchFamily="2" charset="2"/>
              <a:buNone/>
              <a:tabLst/>
              <a:defRPr/>
            </a:pPr>
            <a:endParaRPr kumimoji="0" lang="en-US" sz="2000" b="0" i="1"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7007947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1d8a3e7-4184-4e7d-9c93-462baf318fb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Fals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PFULLVERSION" val="4.3.2.1178"/>
</p:tagLst>
</file>

<file path=ppt/theme/theme1.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2BCD7002D0A448BEE7732B5A98971A" ma:contentTypeVersion="3" ma:contentTypeDescription="Create a new document." ma:contentTypeScope="" ma:versionID="e02ee09830479890d3826c688a0a3fef">
  <xsd:schema xmlns:xsd="http://www.w3.org/2001/XMLSchema" xmlns:xs="http://www.w3.org/2001/XMLSchema" xmlns:p="http://schemas.microsoft.com/office/2006/metadata/properties" xmlns:ns2="EE46082F-C198-4CB5-9620-9A849056120C" xmlns:ns3="ee46082f-c198-4cb5-9620-9a849056120c" xmlns:ns4="0cdb9d7b-3bdb-4b1c-be50-7737cb6ee7a2" targetNamespace="http://schemas.microsoft.com/office/2006/metadata/properties" ma:root="true" ma:fieldsID="c0bda97d02a2442ba92bddb079402372" ns2:_="" ns3:_="" ns4:_="">
    <xsd:import namespace="EE46082F-C198-4CB5-9620-9A849056120C"/>
    <xsd:import namespace="ee46082f-c198-4cb5-9620-9a849056120c"/>
    <xsd:import namespace="0cdb9d7b-3bdb-4b1c-be50-7737cb6ee7a2"/>
    <xsd:element name="properties">
      <xsd:complexType>
        <xsd:sequence>
          <xsd:element name="documentManagement">
            <xsd:complexType>
              <xsd:all>
                <xsd:element ref="ns2:TrainingType" minOccurs="0"/>
                <xsd:element ref="ns2:DocType" minOccurs="0"/>
                <xsd:element ref="ns2:Day" minOccurs="0"/>
                <xsd:element ref="ns3:Statu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46082F-C198-4CB5-9620-9A849056120C" elementFormDefault="qualified">
    <xsd:import namespace="http://schemas.microsoft.com/office/2006/documentManagement/types"/>
    <xsd:import namespace="http://schemas.microsoft.com/office/infopath/2007/PartnerControls"/>
    <xsd:element name="TrainingType" ma:index="8" nillable="true" ma:displayName="TrainingType" ma:format="Dropdown" ma:internalName="TrainingType">
      <xsd:simpleType>
        <xsd:restriction base="dms:Choice">
          <xsd:enumeration value="Study Specific"/>
          <xsd:enumeration value="Refresher"/>
          <xsd:enumeration value="Other"/>
        </xsd:restriction>
      </xsd:simpleType>
    </xsd:element>
    <xsd:element name="DocType" ma:index="9" nillable="true" ma:displayName="DocType" ma:format="Dropdown" ma:internalName="DocType">
      <xsd:simpleType>
        <xsd:restriction base="dms:Choice">
          <xsd:enumeration value="Agenda"/>
          <xsd:enumeration value="Evaluations"/>
          <xsd:enumeration value="Presentations"/>
          <xsd:enumeration value="Logistics"/>
          <xsd:enumeration value="Handouts/Scenario"/>
          <xsd:enumeration value="Report"/>
          <xsd:enumeration value="Other"/>
        </xsd:restriction>
      </xsd:simpleType>
    </xsd:element>
    <xsd:element name="Day" ma:index="10" nillable="true" ma:displayName="Day" ma:internalName="Da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e46082f-c198-4cb5-9620-9a849056120c" elementFormDefault="qualified">
    <xsd:import namespace="http://schemas.microsoft.com/office/2006/documentManagement/types"/>
    <xsd:import namespace="http://schemas.microsoft.com/office/infopath/2007/PartnerControls"/>
    <xsd:element name="Status" ma:index="11" nillable="true" ma:displayName="Status" ma:format="Dropdown" ma:internalName="Status">
      <xsd:simpleType>
        <xsd:restriction base="dms:Choice">
          <xsd:enumeration value="Draft"/>
          <xsd:enumeration value="Archive"/>
          <xsd:enumeration value="Final"/>
        </xsd:restriction>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p:properties xmlns:p="http://schemas.microsoft.com/office/2006/metadata/properties" xmlns:xsi="http://www.w3.org/2001/XMLSchema-instance" xmlns:pc="http://schemas.microsoft.com/office/infopath/2007/PartnerControls">
  <documentManagement>
    <Status xmlns="ee46082f-c198-4cb5-9620-9a849056120c">Final</Status>
    <Day xmlns="EE46082F-C198-4CB5-9620-9A849056120C" xsi:nil="true"/>
    <TrainingType xmlns="EE46082F-C198-4CB5-9620-9A849056120C">Study Specific</TrainingType>
    <DocType xmlns="EE46082F-C198-4CB5-9620-9A849056120C" xsi:nil="true"/>
  </documentManagement>
</p:properties>
</file>

<file path=customXml/itemProps1.xml><?xml version="1.0" encoding="utf-8"?>
<ds:datastoreItem xmlns:ds="http://schemas.openxmlformats.org/officeDocument/2006/customXml" ds:itemID="{69207B97-BA67-4BC4-9105-72BE344D7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46082F-C198-4CB5-9620-9A849056120C"/>
    <ds:schemaRef ds:uri="ee46082f-c198-4cb5-9620-9a849056120c"/>
    <ds:schemaRef ds:uri="0cdb9d7b-3bdb-4b1c-be50-7737cb6ee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62E5B3-20FD-40B9-8597-E29C69E7954D}">
  <ds:schemaRefs>
    <ds:schemaRef ds:uri="http://schemas.microsoft.com/sharepoint/v3/contenttype/forms"/>
  </ds:schemaRefs>
</ds:datastoreItem>
</file>

<file path=customXml/itemProps3.xml><?xml version="1.0" encoding="utf-8"?>
<ds:datastoreItem xmlns:ds="http://schemas.openxmlformats.org/officeDocument/2006/customXml" ds:itemID="{FCB4E84A-E92E-46CE-A4EE-9751CB88818F}">
  <ds:schemaRefs>
    <ds:schemaRef ds:uri="http://schemas.microsoft.com/office/2006/metadata/customXsn"/>
  </ds:schemaRefs>
</ds:datastoreItem>
</file>

<file path=customXml/itemProps4.xml><?xml version="1.0" encoding="utf-8"?>
<ds:datastoreItem xmlns:ds="http://schemas.openxmlformats.org/officeDocument/2006/customXml" ds:itemID="{ACC3FB5C-E001-4EAF-823E-B63FD53EC5EE}">
  <ds:schemaRefs>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www.w3.org/XML/1998/namespace"/>
    <ds:schemaRef ds:uri="http://purl.org/dc/dcmitype/"/>
    <ds:schemaRef ds:uri="EE46082F-C198-4CB5-9620-9A849056120C"/>
    <ds:schemaRef ds:uri="ee46082f-c198-4cb5-9620-9a849056120c"/>
    <ds:schemaRef ds:uri="http://schemas.microsoft.com/office/infopath/2007/PartnerControls"/>
    <ds:schemaRef ds:uri="0cdb9d7b-3bdb-4b1c-be50-7737cb6ee7a2"/>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4805</TotalTime>
  <Words>721</Words>
  <Application>Microsoft Office PowerPoint</Application>
  <PresentationFormat>On-screen Show (4:3)</PresentationFormat>
  <Paragraphs>88</Paragraphs>
  <Slides>16</Slides>
  <Notes>15</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4_Quadrant</vt:lpstr>
      <vt:lpstr>3_Office Theme</vt:lpstr>
      <vt:lpstr>Protocol Deviations </vt:lpstr>
      <vt:lpstr>Protocol Deviations </vt:lpstr>
      <vt:lpstr>Identification of deviations</vt:lpstr>
      <vt:lpstr>Reporting of deviations</vt:lpstr>
      <vt:lpstr>Protocol Deviation Log </vt:lpstr>
      <vt:lpstr>PD Log CRF Completion  </vt:lpstr>
      <vt:lpstr>PD Log CRF - continued </vt:lpstr>
      <vt:lpstr>Critical Events</vt:lpstr>
      <vt:lpstr>PD Log CRF - continued </vt:lpstr>
      <vt:lpstr>PowerPoint Presentation</vt:lpstr>
      <vt:lpstr>PD Log CRF - continued </vt:lpstr>
      <vt:lpstr>PD Log CRF - continued </vt:lpstr>
      <vt:lpstr>What is reported on PD Log CRF </vt:lpstr>
      <vt:lpstr>Do Not Report on a PD CRF</vt:lpstr>
      <vt:lpstr>After a PD is reported… </vt:lpstr>
      <vt:lpstr>Questions?</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HOPE/MTN-025</dc:title>
  <dc:creator>rullcm</dc:creator>
  <cp:lastModifiedBy>Peda, Melissa A</cp:lastModifiedBy>
  <cp:revision>376</cp:revision>
  <cp:lastPrinted>2015-10-02T15:10:59Z</cp:lastPrinted>
  <dcterms:created xsi:type="dcterms:W3CDTF">2014-10-07T13:06:20Z</dcterms:created>
  <dcterms:modified xsi:type="dcterms:W3CDTF">2016-07-14T03:31:38Z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-1757966073</vt:i4>
  </property>
  <property fmtid="{D5CDD505-2E9C-101B-9397-08002B2CF9AE}" pid="4" name="_EmailSubject">
    <vt:lpwstr>HOPE Overview Slides</vt:lpwstr>
  </property>
  <property fmtid="{D5CDD505-2E9C-101B-9397-08002B2CF9AE}" pid="5" name="_AuthorEmail">
    <vt:lpwstr>AMayo@fhi360.org</vt:lpwstr>
  </property>
  <property fmtid="{D5CDD505-2E9C-101B-9397-08002B2CF9AE}" pid="6" name="_AuthorEmailDisplayName">
    <vt:lpwstr>Ashley Mayo</vt:lpwstr>
  </property>
  <property fmtid="{D5CDD505-2E9C-101B-9397-08002B2CF9AE}" pid="7" name="_PreviousAdHocReviewCycleID">
    <vt:i4>-1295237379</vt:i4>
  </property>
  <property fmtid="{D5CDD505-2E9C-101B-9397-08002B2CF9AE}" pid="8" name="ContentTypeId">
    <vt:lpwstr>0x010100A42BCD7002D0A448BEE7732B5A98971A</vt:lpwstr>
  </property>
</Properties>
</file>